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61" r:id="rId4"/>
    <p:sldId id="263" r:id="rId5"/>
    <p:sldId id="265" r:id="rId6"/>
    <p:sldId id="266" r:id="rId7"/>
    <p:sldId id="267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62" r:id="rId17"/>
    <p:sldId id="264" r:id="rId18"/>
  </p:sldIdLst>
  <p:sldSz cx="9144000" cy="6858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79892" autoAdjust="0"/>
  </p:normalViewPr>
  <p:slideViewPr>
    <p:cSldViewPr>
      <p:cViewPr varScale="1">
        <p:scale>
          <a:sx n="56" d="100"/>
          <a:sy n="56" d="100"/>
        </p:scale>
        <p:origin x="174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2090E3-50FB-491C-87FF-34ABCCB96758}" type="datetimeFigureOut">
              <a:rPr lang="en-US" smtClean="0"/>
              <a:t>5/22/2015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ISI 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B4F221-7D10-4E72-868C-92D8E6CCA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3371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jpeg>
</file>

<file path=ppt/media/image5.jpe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33CCE-00CA-49E9-B9D7-220446014AB3}" type="datetimeFigureOut">
              <a:rPr lang="en-US" smtClean="0"/>
              <a:t>5/22/2015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ISI 2015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7A3CA9-CA3D-48F4-9366-B28E264D73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7374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schemeClr val="tx2"/>
                </a:solidFill>
              </a:rPr>
              <a:t>Tweets Source - http://www.wired.com/2013/09/gangs-of-social-media/all/</a:t>
            </a:r>
            <a:endParaRPr lang="en-US" dirty="0" smtClean="0"/>
          </a:p>
          <a:p>
            <a:r>
              <a:rPr lang="en-US" dirty="0" smtClean="0"/>
              <a:t>Image Source - http://www.7bucktees.com/shop/chi-raq-chiraq-version-2-t-shirt/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A3CA9-CA3D-48F4-9366-B28E264D73A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459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 Source -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A3CA9-CA3D-48F4-9366-B28E264D73A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2115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 Source -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A3CA9-CA3D-48F4-9366-B28E264D73A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4193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 Source -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A3CA9-CA3D-48F4-9366-B28E264D73A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0910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 Source - http://i.ytimg.com/vi/dqyYvIqjuFI/maxresdefault.jpg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A3CA9-CA3D-48F4-9366-B28E264D73A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477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 Source - http://www.pcb.its.dot.gov/standardstraining/mod08/ppt/m08ppt23.jpg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A3CA9-CA3D-48F4-9366-B28E264D73A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1770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A3CA9-CA3D-48F4-9366-B28E264D73A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5323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A3CA9-CA3D-48F4-9366-B28E264D73A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9791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 Source - http://www.sciencenutshell.com/wp-content/uploads/2014/12/o-GANG-VIOLENCE-facebook.jpg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A3CA9-CA3D-48F4-9366-B28E264D73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202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 Source - http://www.sciencenutshell.com/wp-content/uploads/2014/12/o-GANG-VIOLENCE-facebook.jpg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A3CA9-CA3D-48F4-9366-B28E264D73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558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 Source - http://www.officialpsds.com/images/stocks/crime-scene-stock1016.jpg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A3CA9-CA3D-48F4-9366-B28E264D73A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354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 Source - http://www.officialpsds.com/images/stocks/crime-scene-stock1016.jpg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A3CA9-CA3D-48F4-9366-B28E264D73A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3519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A3CA9-CA3D-48F4-9366-B28E264D73A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4660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A3CA9-CA3D-48F4-9366-B28E264D73A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578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 Source - http://www.wallpaperup.com/25695/information_technology_big_data_collection_complex_database_physics_programming_code_numbers_tunnels_3d_cg_digital_art_light_psychedelic_computer.html</a:t>
            </a:r>
          </a:p>
          <a:p>
            <a:r>
              <a:rPr lang="en-US" dirty="0" smtClean="0"/>
              <a:t>56368 Tweets from 91 gang members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A3CA9-CA3D-48F4-9366-B28E264D73A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5197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 Source 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A3CA9-CA3D-48F4-9366-B28E264D73A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991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IEEE ISI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Wijeratne, </a:t>
            </a:r>
            <a:r>
              <a:rPr lang="en-US" dirty="0" err="1" smtClean="0"/>
              <a:t>Sanjaya</a:t>
            </a:r>
            <a:r>
              <a:rPr lang="en-US" dirty="0" smtClean="0"/>
              <a:t> et. al. Analyzing the Social Media Footprint of Street Gangs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EC3FF-68E7-433F-BCD3-5159136A4F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220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IEEE ISI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Wijeratne, </a:t>
            </a:r>
            <a:r>
              <a:rPr lang="en-US" dirty="0" err="1" smtClean="0"/>
              <a:t>Sanjaya</a:t>
            </a:r>
            <a:r>
              <a:rPr lang="en-US" dirty="0" smtClean="0"/>
              <a:t> et. al. Analyzing the Social Media Footprint of Street Gangs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EC3FF-68E7-433F-BCD3-5159136A4F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90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IEEE ISI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Wijeratne, </a:t>
            </a:r>
            <a:r>
              <a:rPr lang="en-US" dirty="0" err="1" smtClean="0"/>
              <a:t>Sanjaya</a:t>
            </a:r>
            <a:r>
              <a:rPr lang="en-US" dirty="0" smtClean="0"/>
              <a:t> et. al. Analyzing the Social Media Footprint of Street Gangs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EC3FF-68E7-433F-BCD3-5159136A4F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937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IEEE ISI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Wijeratne, </a:t>
            </a:r>
            <a:r>
              <a:rPr lang="en-US" dirty="0" err="1" smtClean="0"/>
              <a:t>Sanjaya</a:t>
            </a:r>
            <a:r>
              <a:rPr lang="en-US" dirty="0" smtClean="0"/>
              <a:t> et. al. Analyzing the Social Media Footprint of Street Gangs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EC3FF-68E7-433F-BCD3-5159136A4F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197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IEEE ISI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Wijeratne, </a:t>
            </a:r>
            <a:r>
              <a:rPr lang="en-US" dirty="0" err="1" smtClean="0"/>
              <a:t>Sanjaya</a:t>
            </a:r>
            <a:r>
              <a:rPr lang="en-US" dirty="0" smtClean="0"/>
              <a:t> et. al. Analyzing the Social Media Footprint of Street Gangs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EC3FF-68E7-433F-BCD3-5159136A4F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377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IEEE ISI 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Wijeratne, </a:t>
            </a:r>
            <a:r>
              <a:rPr lang="en-US" dirty="0" err="1" smtClean="0"/>
              <a:t>Sanjaya</a:t>
            </a:r>
            <a:r>
              <a:rPr lang="en-US" dirty="0" smtClean="0"/>
              <a:t> et. al. Analyzing the Social Media Footprint of Street Gangs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EC3FF-68E7-433F-BCD3-5159136A4F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75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IEEE ISI 2015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Wijeratne, </a:t>
            </a:r>
            <a:r>
              <a:rPr lang="en-US" dirty="0" err="1" smtClean="0"/>
              <a:t>Sanjaya</a:t>
            </a:r>
            <a:r>
              <a:rPr lang="en-US" dirty="0" smtClean="0"/>
              <a:t> et. al. Analyzing the Social Media Footprint of Street Gangs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EC3FF-68E7-433F-BCD3-5159136A4F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150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IEEE ISI 2015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Wijeratne, </a:t>
            </a:r>
            <a:r>
              <a:rPr lang="en-US" dirty="0" err="1" smtClean="0"/>
              <a:t>Sanjaya</a:t>
            </a:r>
            <a:r>
              <a:rPr lang="en-US" dirty="0" smtClean="0"/>
              <a:t> et. al. Analyzing the Social Media Footprint of Street Gangs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EC3FF-68E7-433F-BCD3-5159136A4F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645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IEEE ISI 2015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Wijeratne, </a:t>
            </a:r>
            <a:r>
              <a:rPr lang="en-US" dirty="0" err="1" smtClean="0"/>
              <a:t>Sanjaya</a:t>
            </a:r>
            <a:r>
              <a:rPr lang="en-US" dirty="0" smtClean="0"/>
              <a:t> et. al. Analyzing the Social Media Footprint of Street Gangs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EC3FF-68E7-433F-BCD3-5159136A4F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808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IEEE ISI 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Wijeratne, </a:t>
            </a:r>
            <a:r>
              <a:rPr lang="en-US" dirty="0" err="1" smtClean="0"/>
              <a:t>Sanjaya</a:t>
            </a:r>
            <a:r>
              <a:rPr lang="en-US" dirty="0" smtClean="0"/>
              <a:t> et. al. Analyzing the Social Media Footprint of Street Gangs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EC3FF-68E7-433F-BCD3-5159136A4F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810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IEEE ISI 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Wijeratne, </a:t>
            </a:r>
            <a:r>
              <a:rPr lang="en-US" dirty="0" err="1" smtClean="0"/>
              <a:t>Sanjaya</a:t>
            </a:r>
            <a:r>
              <a:rPr lang="en-US" dirty="0" smtClean="0"/>
              <a:t> et. al. Analyzing the Social Media Footprint of Street Gangs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EC3FF-68E7-433F-BCD3-5159136A4F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311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IEEE ISI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Wijeratne, </a:t>
            </a:r>
            <a:r>
              <a:rPr lang="en-US" dirty="0" err="1" smtClean="0"/>
              <a:t>Sanjaya</a:t>
            </a:r>
            <a:r>
              <a:rPr lang="en-US" dirty="0" smtClean="0"/>
              <a:t> et. al. Analyzing the Social Media Footprint of Street Gangs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0EC3FF-68E7-433F-BCD3-5159136A4F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885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mailto:sanjaya@knoesis.org" TargetMode="External"/><Relationship Id="rId13" Type="http://schemas.openxmlformats.org/officeDocument/2006/relationships/hyperlink" Target="http://people.wright.edu/jack.dustin" TargetMode="External"/><Relationship Id="rId18" Type="http://schemas.openxmlformats.org/officeDocument/2006/relationships/image" Target="../media/image6.jpg"/><Relationship Id="rId3" Type="http://schemas.openxmlformats.org/officeDocument/2006/relationships/hyperlink" Target="http://knoesis.org" TargetMode="External"/><Relationship Id="rId7" Type="http://schemas.openxmlformats.org/officeDocument/2006/relationships/hyperlink" Target="http://knoesis.wright.edu/researchers/sanjaya/" TargetMode="External"/><Relationship Id="rId12" Type="http://schemas.openxmlformats.org/officeDocument/2006/relationships/hyperlink" Target="mailto:amit@knoesis.org" TargetMode="External"/><Relationship Id="rId17" Type="http://schemas.openxmlformats.org/officeDocument/2006/relationships/image" Target="../media/image5.jpeg"/><Relationship Id="rId2" Type="http://schemas.openxmlformats.org/officeDocument/2006/relationships/image" Target="../media/image1.jpeg"/><Relationship Id="rId16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hyperlink" Target="http://knoesis.org/amit/" TargetMode="External"/><Relationship Id="rId5" Type="http://schemas.openxmlformats.org/officeDocument/2006/relationships/image" Target="../media/image2.png"/><Relationship Id="rId15" Type="http://schemas.openxmlformats.org/officeDocument/2006/relationships/hyperlink" Target="http://knoesis.org/amit" TargetMode="External"/><Relationship Id="rId10" Type="http://schemas.openxmlformats.org/officeDocument/2006/relationships/hyperlink" Target="mailto:derek@knoesis.org" TargetMode="External"/><Relationship Id="rId19" Type="http://schemas.openxmlformats.org/officeDocument/2006/relationships/image" Target="../media/image7.jpg"/><Relationship Id="rId4" Type="http://schemas.openxmlformats.org/officeDocument/2006/relationships/hyperlink" Target="https://liberal-arts.wright.edu/center-for-urban-and-public-affairs" TargetMode="External"/><Relationship Id="rId9" Type="http://schemas.openxmlformats.org/officeDocument/2006/relationships/hyperlink" Target="http://knoesis.org/resources/faculty/doran/index.html" TargetMode="External"/><Relationship Id="rId14" Type="http://schemas.openxmlformats.org/officeDocument/2006/relationships/hyperlink" Target="mailto:Jack.dustin@wright.edu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30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bit.do/sanjaya" TargetMode="External"/><Relationship Id="rId5" Type="http://schemas.openxmlformats.org/officeDocument/2006/relationships/hyperlink" Target="https://twitter.com/sanjrockz" TargetMode="External"/><Relationship Id="rId4" Type="http://schemas.openxmlformats.org/officeDocument/2006/relationships/hyperlink" Target="mailto:sanjaya@knoesis.org" TargetMode="External"/><Relationship Id="rId9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19542" y="1277800"/>
            <a:ext cx="9143999" cy="138198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600" b="1" dirty="0" smtClean="0">
                <a:solidFill>
                  <a:schemeClr val="tx2"/>
                </a:solidFill>
                <a:latin typeface="+mn-lt"/>
              </a:rPr>
              <a:t>Analyzing the Social Media Footprint of Street Gangs</a:t>
            </a:r>
            <a:endParaRPr lang="en-US" sz="4600" b="1" dirty="0">
              <a:solidFill>
                <a:schemeClr val="tx2"/>
              </a:solidFill>
              <a:latin typeface="+mn-lt"/>
            </a:endParaRPr>
          </a:p>
        </p:txBody>
      </p:sp>
      <p:pic>
        <p:nvPicPr>
          <p:cNvPr id="9" name="Picture 8" descr="logo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1212783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-1" y="5910371"/>
            <a:ext cx="9143999" cy="830997"/>
            <a:chOff x="-1" y="5839305"/>
            <a:chExt cx="9143999" cy="830997"/>
          </a:xfrm>
        </p:grpSpPr>
        <p:sp>
          <p:nvSpPr>
            <p:cNvPr id="10" name="TextBox 9"/>
            <p:cNvSpPr txBox="1"/>
            <p:nvPr/>
          </p:nvSpPr>
          <p:spPr>
            <a:xfrm>
              <a:off x="-1" y="5839305"/>
              <a:ext cx="914399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aseline="30000" dirty="0" smtClean="0">
                  <a:solidFill>
                    <a:schemeClr val="tx2"/>
                  </a:solidFill>
                </a:rPr>
                <a:t>1</a:t>
              </a:r>
              <a:r>
                <a:rPr lang="en-US" sz="1600" dirty="0" smtClean="0">
                  <a:solidFill>
                    <a:schemeClr val="tx2"/>
                  </a:solidFill>
                </a:rPr>
                <a:t>Ohio Center of Excellence in Knowledge-enabled Computing (</a:t>
              </a:r>
              <a:r>
                <a:rPr lang="en-US" sz="1600" dirty="0" smtClean="0">
                  <a:solidFill>
                    <a:schemeClr val="tx2"/>
                  </a:solidFill>
                  <a:hlinkClick r:id="rId3"/>
                </a:rPr>
                <a:t>Kno.e.sis</a:t>
              </a:r>
              <a:r>
                <a:rPr lang="en-US" sz="1600" dirty="0" smtClean="0">
                  <a:solidFill>
                    <a:schemeClr val="tx2"/>
                  </a:solidFill>
                </a:rPr>
                <a:t>)</a:t>
              </a:r>
            </a:p>
            <a:p>
              <a:pPr algn="ctr"/>
              <a:r>
                <a:rPr lang="en-US" sz="1600" baseline="30000" dirty="0" smtClean="0">
                  <a:solidFill>
                    <a:schemeClr val="tx2"/>
                  </a:solidFill>
                </a:rPr>
                <a:t>2</a:t>
              </a:r>
              <a:r>
                <a:rPr lang="en-US" sz="1600" dirty="0" smtClean="0">
                  <a:solidFill>
                    <a:schemeClr val="tx2"/>
                  </a:solidFill>
                </a:rPr>
                <a:t>Center for Urban and Public Affairs (</a:t>
              </a:r>
              <a:r>
                <a:rPr lang="en-US" sz="1600" dirty="0" smtClean="0">
                  <a:solidFill>
                    <a:schemeClr val="tx2"/>
                  </a:solidFill>
                  <a:hlinkClick r:id="rId4"/>
                </a:rPr>
                <a:t>CUPA</a:t>
              </a:r>
              <a:r>
                <a:rPr lang="en-US" sz="1600" dirty="0" smtClean="0">
                  <a:solidFill>
                    <a:schemeClr val="tx2"/>
                  </a:solidFill>
                </a:rPr>
                <a:t>)</a:t>
              </a:r>
            </a:p>
            <a:p>
              <a:pPr algn="ctr"/>
              <a:r>
                <a:rPr lang="en-US" sz="1600" dirty="0" smtClean="0">
                  <a:solidFill>
                    <a:schemeClr val="tx2"/>
                  </a:solidFill>
                </a:rPr>
                <a:t>Wright State University, Dayton, OH, USA</a:t>
              </a:r>
              <a:endParaRPr lang="en-US" sz="1600" dirty="0">
                <a:solidFill>
                  <a:schemeClr val="tx2"/>
                </a:solidFill>
              </a:endParaRP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5128" y="5950697"/>
              <a:ext cx="1360367" cy="695359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12" y="5950698"/>
              <a:ext cx="1360367" cy="719604"/>
            </a:xfrm>
            <a:prstGeom prst="rect">
              <a:avLst/>
            </a:prstGeom>
          </p:spPr>
        </p:pic>
      </p:grpSp>
      <p:grpSp>
        <p:nvGrpSpPr>
          <p:cNvPr id="4" name="Group 3"/>
          <p:cNvGrpSpPr/>
          <p:nvPr/>
        </p:nvGrpSpPr>
        <p:grpSpPr>
          <a:xfrm>
            <a:off x="179512" y="3619817"/>
            <a:ext cx="8819776" cy="2257455"/>
            <a:chOff x="179512" y="3547809"/>
            <a:chExt cx="8819776" cy="2257455"/>
          </a:xfrm>
        </p:grpSpPr>
        <p:sp>
          <p:nvSpPr>
            <p:cNvPr id="14" name="TextBox 13"/>
            <p:cNvSpPr txBox="1"/>
            <p:nvPr/>
          </p:nvSpPr>
          <p:spPr>
            <a:xfrm>
              <a:off x="179512" y="5158933"/>
              <a:ext cx="21602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baseline="30000" dirty="0" smtClean="0">
                  <a:solidFill>
                    <a:schemeClr val="tx2"/>
                  </a:solidFill>
                </a:rPr>
                <a:t>1</a:t>
              </a:r>
              <a:r>
                <a:rPr lang="en-US" b="1" dirty="0" smtClean="0">
                  <a:solidFill>
                    <a:schemeClr val="tx2"/>
                  </a:solidFill>
                  <a:hlinkClick r:id="rId7"/>
                </a:rPr>
                <a:t>Sanjaya Wijeratne</a:t>
              </a:r>
              <a:endParaRPr lang="en-US" b="1" dirty="0" smtClean="0">
                <a:solidFill>
                  <a:schemeClr val="tx2"/>
                </a:solidFill>
              </a:endParaRPr>
            </a:p>
            <a:p>
              <a:pPr algn="ctr"/>
              <a:r>
                <a:rPr lang="en-US" sz="1600" b="1" dirty="0" smtClean="0">
                  <a:solidFill>
                    <a:schemeClr val="tx2"/>
                  </a:solidFill>
                  <a:hlinkClick r:id="rId8"/>
                </a:rPr>
                <a:t>sanjaya@knoesis.org</a:t>
              </a:r>
              <a:r>
                <a:rPr lang="en-US" sz="1600" dirty="0" smtClean="0">
                  <a:solidFill>
                    <a:schemeClr val="tx2"/>
                  </a:solidFill>
                </a:rPr>
                <a:t> </a:t>
              </a:r>
              <a:r>
                <a:rPr lang="en-US" dirty="0" smtClean="0">
                  <a:solidFill>
                    <a:schemeClr val="tx2"/>
                  </a:solidFill>
                </a:rPr>
                <a:t> </a:t>
              </a:r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390853" y="5158929"/>
              <a:ext cx="21602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aseline="30000" dirty="0" smtClean="0">
                  <a:solidFill>
                    <a:schemeClr val="tx2"/>
                  </a:solidFill>
                </a:rPr>
                <a:t>1</a:t>
              </a:r>
              <a:r>
                <a:rPr lang="en-US" dirty="0" smtClean="0">
                  <a:solidFill>
                    <a:schemeClr val="tx2"/>
                  </a:solidFill>
                  <a:hlinkClick r:id="rId9"/>
                </a:rPr>
                <a:t>Derek Doran</a:t>
              </a:r>
              <a:endParaRPr lang="en-US" dirty="0" smtClean="0">
                <a:solidFill>
                  <a:schemeClr val="tx2"/>
                </a:solidFill>
              </a:endParaRPr>
            </a:p>
            <a:p>
              <a:pPr algn="ctr"/>
              <a:r>
                <a:rPr lang="en-US" sz="1600" dirty="0" smtClean="0">
                  <a:solidFill>
                    <a:schemeClr val="tx2"/>
                  </a:solidFill>
                  <a:hlinkClick r:id="rId10"/>
                </a:rPr>
                <a:t>derek@knoesis.org</a:t>
              </a:r>
              <a:r>
                <a:rPr lang="en-US" sz="1600" dirty="0" smtClean="0">
                  <a:solidFill>
                    <a:schemeClr val="tx2"/>
                  </a:solidFill>
                </a:rPr>
                <a:t> </a:t>
              </a:r>
              <a:r>
                <a:rPr lang="en-US" dirty="0" smtClean="0">
                  <a:solidFill>
                    <a:schemeClr val="tx2"/>
                  </a:solidFill>
                </a:rPr>
                <a:t> </a:t>
              </a:r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614136" y="5158928"/>
              <a:ext cx="21602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aseline="30000" dirty="0" smtClean="0">
                  <a:solidFill>
                    <a:schemeClr val="tx2"/>
                  </a:solidFill>
                </a:rPr>
                <a:t>1</a:t>
              </a:r>
              <a:r>
                <a:rPr lang="en-US" dirty="0" smtClean="0">
                  <a:solidFill>
                    <a:schemeClr val="tx2"/>
                  </a:solidFill>
                  <a:hlinkClick r:id="rId11"/>
                </a:rPr>
                <a:t>Amit Sheth</a:t>
              </a:r>
              <a:endParaRPr lang="en-US" dirty="0" smtClean="0">
                <a:solidFill>
                  <a:schemeClr val="tx2"/>
                </a:solidFill>
              </a:endParaRPr>
            </a:p>
            <a:p>
              <a:pPr algn="ctr"/>
              <a:r>
                <a:rPr lang="en-US" sz="1600" dirty="0" smtClean="0">
                  <a:solidFill>
                    <a:schemeClr val="tx2"/>
                  </a:solidFill>
                  <a:hlinkClick r:id="rId12"/>
                </a:rPr>
                <a:t>amit@knoesis.org</a:t>
              </a:r>
              <a:r>
                <a:rPr lang="en-US" sz="1600" dirty="0" smtClean="0">
                  <a:solidFill>
                    <a:schemeClr val="tx2"/>
                  </a:solidFill>
                </a:rPr>
                <a:t> </a:t>
              </a:r>
              <a:r>
                <a:rPr lang="en-US" dirty="0" smtClean="0">
                  <a:solidFill>
                    <a:schemeClr val="tx2"/>
                  </a:solidFill>
                </a:rPr>
                <a:t> </a:t>
              </a:r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825477" y="5158928"/>
              <a:ext cx="21738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aseline="30000" dirty="0" smtClean="0">
                  <a:solidFill>
                    <a:schemeClr val="tx2"/>
                  </a:solidFill>
                </a:rPr>
                <a:t>2</a:t>
              </a:r>
              <a:r>
                <a:rPr lang="en-US" dirty="0" smtClean="0">
                  <a:solidFill>
                    <a:schemeClr val="tx2"/>
                  </a:solidFill>
                  <a:hlinkClick r:id="rId13"/>
                </a:rPr>
                <a:t>Jack L. Dustin</a:t>
              </a:r>
              <a:endParaRPr lang="en-US" dirty="0" smtClean="0">
                <a:solidFill>
                  <a:schemeClr val="tx2"/>
                </a:solidFill>
              </a:endParaRPr>
            </a:p>
            <a:p>
              <a:pPr algn="ctr"/>
              <a:r>
                <a:rPr lang="en-US" sz="1600" dirty="0" smtClean="0">
                  <a:solidFill>
                    <a:schemeClr val="tx2"/>
                  </a:solidFill>
                  <a:hlinkClick r:id="rId14"/>
                </a:rPr>
                <a:t>Jack.dustin@wright.edu</a:t>
              </a:r>
              <a:r>
                <a:rPr lang="en-US" sz="1600" dirty="0" smtClean="0">
                  <a:solidFill>
                    <a:schemeClr val="tx2"/>
                  </a:solidFill>
                </a:rPr>
                <a:t> </a:t>
              </a:r>
              <a:r>
                <a:rPr lang="en-US" dirty="0" smtClean="0">
                  <a:solidFill>
                    <a:schemeClr val="tx2"/>
                  </a:solidFill>
                </a:rPr>
                <a:t> </a:t>
              </a:r>
              <a:endParaRPr lang="en-US" dirty="0">
                <a:solidFill>
                  <a:schemeClr val="tx2"/>
                </a:solidFill>
              </a:endParaRPr>
            </a:p>
          </p:txBody>
        </p:sp>
        <p:pic>
          <p:nvPicPr>
            <p:cNvPr id="18" name="Picture 17" descr="Amit-Sheth-UK-2.jpeg">
              <a:hlinkClick r:id="rId15"/>
            </p:cNvPr>
            <p:cNvPicPr>
              <a:picLocks noChangeAspect="1"/>
            </p:cNvPicPr>
            <p:nvPr/>
          </p:nvPicPr>
          <p:blipFill rotWithShape="1">
            <a:blip r:embed="rId16" cstate="print"/>
            <a:srcRect l="10894" r="8765"/>
            <a:stretch/>
          </p:blipFill>
          <p:spPr>
            <a:xfrm>
              <a:off x="5084267" y="3547809"/>
              <a:ext cx="1219979" cy="1518508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0317" y="3549080"/>
              <a:ext cx="1221312" cy="1517236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12653" y="3549210"/>
              <a:ext cx="1199458" cy="1518507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584" y="3547809"/>
              <a:ext cx="1196095" cy="1518507"/>
            </a:xfrm>
            <a:prstGeom prst="rect">
              <a:avLst/>
            </a:prstGeom>
          </p:spPr>
        </p:pic>
      </p:grpSp>
      <p:sp>
        <p:nvSpPr>
          <p:cNvPr id="22" name="TextBox 21"/>
          <p:cNvSpPr txBox="1"/>
          <p:nvPr/>
        </p:nvSpPr>
        <p:spPr>
          <a:xfrm>
            <a:off x="-2" y="2726103"/>
            <a:ext cx="9143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2"/>
                </a:solidFill>
              </a:rPr>
              <a:t>Presented </a:t>
            </a:r>
            <a:r>
              <a:rPr lang="en-US" sz="1600" dirty="0">
                <a:solidFill>
                  <a:schemeClr val="tx2"/>
                </a:solidFill>
              </a:rPr>
              <a:t>at IEEE International Conference on Intelligence and Security Informatics (IEEE ISI 2015) Baltimore, MD, USA, May 27-29, 2015</a:t>
            </a:r>
            <a:endParaRPr lang="en-US" sz="1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23337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75" y="1772816"/>
            <a:ext cx="9144000" cy="4464496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000300" y="6518205"/>
            <a:ext cx="5143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Wijeratne, Sanjaya et. al. Analyzing the Social Media Footprint of Street Gangs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051104" y="6520259"/>
            <a:ext cx="2057400" cy="365125"/>
          </a:xfrm>
        </p:spPr>
        <p:txBody>
          <a:bodyPr/>
          <a:lstStyle/>
          <a:p>
            <a:fld id="{E20EC3FF-68E7-433F-BCD3-5159136A4F9C}" type="slidenum">
              <a:rPr lang="en-US" smtClean="0">
                <a:solidFill>
                  <a:schemeClr val="tx2"/>
                </a:solidFill>
              </a:rPr>
              <a:t>10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35496" y="6520259"/>
            <a:ext cx="2057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IEEE ISI 2015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11992"/>
          </a:xfrm>
          <a:solidFill>
            <a:schemeClr val="tx2"/>
          </a:solidFill>
        </p:spPr>
        <p:txBody>
          <a:bodyPr>
            <a:normAutofit/>
          </a:bodyPr>
          <a:lstStyle/>
          <a:p>
            <a:pPr marL="228600"/>
            <a:r>
              <a:rPr lang="en-US" b="1" dirty="0" smtClean="0">
                <a:solidFill>
                  <a:schemeClr val="bg1"/>
                </a:solidFill>
                <a:latin typeface="+mn-lt"/>
              </a:rPr>
              <a:t>Spatio-Temporal-Thematic Analysis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39389" y="2013664"/>
            <a:ext cx="784887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solidFill>
                  <a:schemeClr val="bg1"/>
                </a:solidFill>
              </a:rPr>
              <a:t>lemme hear you say </a:t>
            </a:r>
            <a:r>
              <a:rPr lang="en-US" sz="2800" b="1" dirty="0">
                <a:solidFill>
                  <a:schemeClr val="bg1"/>
                </a:solidFill>
              </a:rPr>
              <a:t>Gang X</a:t>
            </a:r>
            <a:r>
              <a:rPr lang="en-US" sz="2800" dirty="0">
                <a:solidFill>
                  <a:schemeClr val="bg1"/>
                </a:solidFill>
              </a:rPr>
              <a:t> and we finna murder you</a:t>
            </a:r>
          </a:p>
        </p:txBody>
      </p:sp>
      <p:sp>
        <p:nvSpPr>
          <p:cNvPr id="9" name="Rectangle 8"/>
          <p:cNvSpPr/>
          <p:nvPr/>
        </p:nvSpPr>
        <p:spPr>
          <a:xfrm>
            <a:off x="647564" y="3481844"/>
            <a:ext cx="784887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solidFill>
                  <a:schemeClr val="bg1"/>
                </a:solidFill>
              </a:rPr>
              <a:t>On location_name We </a:t>
            </a:r>
            <a:r>
              <a:rPr lang="en-US" sz="2800" b="1" dirty="0">
                <a:solidFill>
                  <a:schemeClr val="bg1"/>
                </a:solidFill>
              </a:rPr>
              <a:t>Drillin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b="1" dirty="0">
                <a:solidFill>
                  <a:schemeClr val="bg1"/>
                </a:solidFill>
              </a:rPr>
              <a:t>Fuck Da Opps</a:t>
            </a:r>
          </a:p>
        </p:txBody>
      </p:sp>
      <p:sp>
        <p:nvSpPr>
          <p:cNvPr id="10" name="Rectangle 9"/>
          <p:cNvSpPr/>
          <p:nvPr/>
        </p:nvSpPr>
        <p:spPr>
          <a:xfrm>
            <a:off x="639389" y="4566319"/>
            <a:ext cx="784887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solidFill>
                  <a:schemeClr val="bg1"/>
                </a:solidFill>
              </a:rPr>
              <a:t>@user1 @user2 check out this </a:t>
            </a:r>
            <a:r>
              <a:rPr lang="en-US" sz="2800" b="1" dirty="0">
                <a:solidFill>
                  <a:schemeClr val="bg1"/>
                </a:solidFill>
              </a:rPr>
              <a:t>7414</a:t>
            </a:r>
            <a:r>
              <a:rPr lang="en-US" sz="2800" dirty="0">
                <a:solidFill>
                  <a:schemeClr val="bg1"/>
                </a:solidFill>
              </a:rPr>
              <a:t> track, url_to_file</a:t>
            </a:r>
          </a:p>
        </p:txBody>
      </p:sp>
    </p:spTree>
    <p:extLst>
      <p:ext uri="{BB962C8B-B14F-4D97-AF65-F5344CB8AC3E}">
        <p14:creationId xmlns:p14="http://schemas.microsoft.com/office/powerpoint/2010/main" val="2449950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000300" y="6518205"/>
            <a:ext cx="5143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Wijeratne, Sanjaya et. al. Analyzing the Social Media Footprint of Street Gangs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051104" y="6520259"/>
            <a:ext cx="2057400" cy="365125"/>
          </a:xfrm>
        </p:spPr>
        <p:txBody>
          <a:bodyPr/>
          <a:lstStyle/>
          <a:p>
            <a:fld id="{E20EC3FF-68E7-433F-BCD3-5159136A4F9C}" type="slidenum">
              <a:rPr lang="en-US" smtClean="0">
                <a:solidFill>
                  <a:schemeClr val="tx2"/>
                </a:solidFill>
              </a:rPr>
              <a:t>11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35496" y="6520259"/>
            <a:ext cx="2057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IEEE ISI 2015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11992"/>
          </a:xfrm>
          <a:solidFill>
            <a:schemeClr val="tx2"/>
          </a:solidFill>
        </p:spPr>
        <p:txBody>
          <a:bodyPr>
            <a:normAutofit/>
          </a:bodyPr>
          <a:lstStyle/>
          <a:p>
            <a:pPr marL="228600"/>
            <a:r>
              <a:rPr lang="en-US" b="1" dirty="0" smtClean="0">
                <a:solidFill>
                  <a:schemeClr val="bg1"/>
                </a:solidFill>
                <a:latin typeface="+mn-lt"/>
              </a:rPr>
              <a:t>People-Content-Network Analysis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1484784"/>
            <a:ext cx="5328592" cy="48297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12" y="2077161"/>
            <a:ext cx="3563888" cy="3645024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539552" y="2077160"/>
            <a:ext cx="4536504" cy="308003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b="1" dirty="0" smtClean="0">
                <a:solidFill>
                  <a:schemeClr val="bg1"/>
                </a:solidFill>
              </a:rPr>
              <a:t>Nodes – 1,322</a:t>
            </a: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bg1"/>
                </a:solidFill>
              </a:rPr>
              <a:t>Edges – 19,539</a:t>
            </a: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bg1"/>
                </a:solidFill>
              </a:rPr>
              <a:t>Avg. Degree – 14.77</a:t>
            </a: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bg1"/>
                </a:solidFill>
              </a:rPr>
              <a:t># of Clusters – 72</a:t>
            </a: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bg1"/>
                </a:solidFill>
              </a:rPr>
              <a:t>Modularity – 0.859</a:t>
            </a: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bg1"/>
                </a:solidFill>
              </a:rPr>
              <a:t>Avg. Nodes in a Cluster – 15</a:t>
            </a:r>
          </a:p>
        </p:txBody>
      </p:sp>
    </p:spTree>
    <p:extLst>
      <p:ext uri="{BB962C8B-B14F-4D97-AF65-F5344CB8AC3E}">
        <p14:creationId xmlns:p14="http://schemas.microsoft.com/office/powerpoint/2010/main" val="3416357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7091"/>
            <a:ext cx="9144000" cy="405253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000300" y="6518205"/>
            <a:ext cx="5143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Wijeratne, Sanjaya et. al. Analyzing the Social Media Footprint of Street Gangs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051104" y="6520259"/>
            <a:ext cx="2057400" cy="365125"/>
          </a:xfrm>
        </p:spPr>
        <p:txBody>
          <a:bodyPr/>
          <a:lstStyle/>
          <a:p>
            <a:fld id="{E20EC3FF-68E7-433F-BCD3-5159136A4F9C}" type="slidenum">
              <a:rPr lang="en-US" smtClean="0">
                <a:solidFill>
                  <a:schemeClr val="tx2"/>
                </a:solidFill>
              </a:rPr>
              <a:t>12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35496" y="6520259"/>
            <a:ext cx="2057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IEEE ISI 2015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11992"/>
          </a:xfrm>
          <a:solidFill>
            <a:schemeClr val="tx2"/>
          </a:solidFill>
        </p:spPr>
        <p:txBody>
          <a:bodyPr>
            <a:normAutofit/>
          </a:bodyPr>
          <a:lstStyle/>
          <a:p>
            <a:pPr marL="228600"/>
            <a:r>
              <a:rPr lang="en-US" b="1" dirty="0" smtClean="0">
                <a:solidFill>
                  <a:schemeClr val="bg1"/>
                </a:solidFill>
                <a:latin typeface="+mn-lt"/>
              </a:rPr>
              <a:t>Sentiment-Emotion Analysis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976" y="4391704"/>
            <a:ext cx="4588227" cy="212444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484785"/>
            <a:ext cx="4106533" cy="324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540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000300" y="6518205"/>
            <a:ext cx="5143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Wijeratne, Sanjaya et. al. Analyzing the Social Media Footprint of Street Gangs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051104" y="6520259"/>
            <a:ext cx="2057400" cy="365125"/>
          </a:xfrm>
        </p:spPr>
        <p:txBody>
          <a:bodyPr/>
          <a:lstStyle/>
          <a:p>
            <a:fld id="{E20EC3FF-68E7-433F-BCD3-5159136A4F9C}" type="slidenum">
              <a:rPr lang="en-US" smtClean="0">
                <a:solidFill>
                  <a:schemeClr val="tx2"/>
                </a:solidFill>
              </a:rPr>
              <a:t>13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35496" y="6520259"/>
            <a:ext cx="2057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IEEE ISI 2015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11992"/>
          </a:xfrm>
          <a:solidFill>
            <a:schemeClr val="tx2"/>
          </a:solidFill>
        </p:spPr>
        <p:txBody>
          <a:bodyPr>
            <a:normAutofit/>
          </a:bodyPr>
          <a:lstStyle/>
          <a:p>
            <a:pPr marL="228600"/>
            <a:r>
              <a:rPr lang="en-US" b="1" dirty="0" smtClean="0">
                <a:solidFill>
                  <a:schemeClr val="bg1"/>
                </a:solidFill>
                <a:latin typeface="+mn-lt"/>
              </a:rPr>
              <a:t>Twitter profile analysis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00" y="1700808"/>
            <a:ext cx="4429900" cy="44656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751354"/>
            <a:ext cx="4360167" cy="4364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878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1992"/>
            <a:ext cx="9143999" cy="5671338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000300" y="6518205"/>
            <a:ext cx="5143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Wijeratne, Sanjaya et. al. Analyzing the Social Media Footprint of Street Gangs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051104" y="6520259"/>
            <a:ext cx="2057400" cy="365125"/>
          </a:xfrm>
        </p:spPr>
        <p:txBody>
          <a:bodyPr/>
          <a:lstStyle/>
          <a:p>
            <a:fld id="{E20EC3FF-68E7-433F-BCD3-5159136A4F9C}" type="slidenum">
              <a:rPr lang="en-US" smtClean="0">
                <a:solidFill>
                  <a:schemeClr val="tx2"/>
                </a:solidFill>
              </a:rPr>
              <a:t>14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35496" y="6520259"/>
            <a:ext cx="2057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IEEE ISI 2015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11992"/>
          </a:xfrm>
          <a:solidFill>
            <a:schemeClr val="tx2"/>
          </a:solidFill>
        </p:spPr>
        <p:txBody>
          <a:bodyPr>
            <a:normAutofit/>
          </a:bodyPr>
          <a:lstStyle/>
          <a:p>
            <a:pPr marL="228600"/>
            <a:r>
              <a:rPr lang="en-US" b="1" dirty="0" smtClean="0">
                <a:solidFill>
                  <a:schemeClr val="bg1"/>
                </a:solidFill>
                <a:latin typeface="+mn-lt"/>
              </a:rPr>
              <a:t>Challenges and Future work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575555" y="1781888"/>
            <a:ext cx="7992888" cy="4472064"/>
          </a:xfrm>
        </p:spPr>
        <p:txBody>
          <a:bodyPr>
            <a:normAutofit/>
          </a:bodyPr>
          <a:lstStyle/>
          <a:p>
            <a:pPr marL="517525" indent="-465138" algn="just">
              <a:buFont typeface="Wingdings" panose="05000000000000000000" pitchFamily="2" charset="2"/>
              <a:buChar char="q"/>
            </a:pPr>
            <a:r>
              <a:rPr lang="en-US" b="1" dirty="0" smtClean="0">
                <a:solidFill>
                  <a:schemeClr val="bg1"/>
                </a:solidFill>
              </a:rPr>
              <a:t>Automatically identify gang member profiles </a:t>
            </a:r>
            <a:r>
              <a:rPr lang="en-US" b="1" dirty="0" smtClean="0">
                <a:solidFill>
                  <a:schemeClr val="bg1"/>
                </a:solidFill>
              </a:rPr>
              <a:t>on Twitter</a:t>
            </a:r>
          </a:p>
          <a:p>
            <a:pPr marL="974725" lvl="1" indent="-465138" algn="just">
              <a:buFont typeface="Wingdings" panose="05000000000000000000" pitchFamily="2" charset="2"/>
              <a:buChar char="q"/>
            </a:pPr>
            <a:r>
              <a:rPr lang="en-US" b="1" dirty="0" smtClean="0">
                <a:solidFill>
                  <a:schemeClr val="bg1"/>
                </a:solidFill>
              </a:rPr>
              <a:t>Automatically detect beefing </a:t>
            </a:r>
            <a:r>
              <a:rPr lang="en-US" b="1" dirty="0" smtClean="0">
                <a:solidFill>
                  <a:schemeClr val="bg1"/>
                </a:solidFill>
              </a:rPr>
              <a:t>among gangs</a:t>
            </a:r>
          </a:p>
          <a:p>
            <a:pPr marL="517525" indent="-465138" algn="just">
              <a:buFont typeface="Wingdings" panose="05000000000000000000" pitchFamily="2" charset="2"/>
              <a:buChar char="q"/>
            </a:pPr>
            <a:r>
              <a:rPr lang="en-US" b="1" dirty="0" smtClean="0">
                <a:solidFill>
                  <a:schemeClr val="bg1"/>
                </a:solidFill>
              </a:rPr>
              <a:t>Integrate additional slang dictionaries</a:t>
            </a:r>
          </a:p>
          <a:p>
            <a:pPr marL="974725" lvl="1" indent="-465138" algn="just">
              <a:buFont typeface="Wingdings" panose="05000000000000000000" pitchFamily="2" charset="2"/>
              <a:buChar char="q"/>
            </a:pPr>
            <a:r>
              <a:rPr lang="en-US" b="1" dirty="0" smtClean="0">
                <a:solidFill>
                  <a:schemeClr val="bg1"/>
                </a:solidFill>
              </a:rPr>
              <a:t>Hipwiki.com</a:t>
            </a:r>
          </a:p>
          <a:p>
            <a:pPr marL="517525" indent="-465138" algn="just">
              <a:buFont typeface="Wingdings" panose="05000000000000000000" pitchFamily="2" charset="2"/>
              <a:buChar char="q"/>
            </a:pPr>
            <a:r>
              <a:rPr lang="en-US" b="1" dirty="0" smtClean="0">
                <a:solidFill>
                  <a:schemeClr val="bg1"/>
                </a:solidFill>
              </a:rPr>
              <a:t>Improve sentiment analysis algorithm</a:t>
            </a:r>
          </a:p>
          <a:p>
            <a:pPr marL="517525" indent="-465138" algn="just">
              <a:buFont typeface="Wingdings" panose="05000000000000000000" pitchFamily="2" charset="2"/>
              <a:buChar char="q"/>
            </a:pPr>
            <a:r>
              <a:rPr lang="en-US" b="1" dirty="0" smtClean="0">
                <a:solidFill>
                  <a:schemeClr val="bg1"/>
                </a:solidFill>
              </a:rPr>
              <a:t>Evaluating the findings</a:t>
            </a:r>
          </a:p>
          <a:p>
            <a:pPr marL="974725" lvl="1" indent="-465138" algn="just">
              <a:buFont typeface="Wingdings" panose="05000000000000000000" pitchFamily="2" charset="2"/>
              <a:buChar char="q"/>
            </a:pPr>
            <a:r>
              <a:rPr lang="en-US" b="1" dirty="0" smtClean="0">
                <a:solidFill>
                  <a:schemeClr val="bg1"/>
                </a:solidFill>
              </a:rPr>
              <a:t>Beefing identified by the system VS beefing taken place in the real world</a:t>
            </a:r>
          </a:p>
          <a:p>
            <a:pPr marL="517525" indent="-465138" algn="just">
              <a:buFont typeface="Wingdings" panose="05000000000000000000" pitchFamily="2" charset="2"/>
              <a:buChar char="q"/>
            </a:pPr>
            <a:r>
              <a:rPr lang="en-US" b="1" dirty="0" smtClean="0">
                <a:solidFill>
                  <a:schemeClr val="bg1"/>
                </a:solidFill>
              </a:rPr>
              <a:t>Filter noisy data (Wijeratne 2014)</a:t>
            </a:r>
          </a:p>
        </p:txBody>
      </p:sp>
      <p:sp>
        <p:nvSpPr>
          <p:cNvPr id="8" name="Footer Placeholder 3"/>
          <p:cNvSpPr txBox="1">
            <a:spLocks/>
          </p:cNvSpPr>
          <p:nvPr/>
        </p:nvSpPr>
        <p:spPr>
          <a:xfrm>
            <a:off x="287524" y="6383767"/>
            <a:ext cx="8568952" cy="1491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 smtClean="0">
                <a:solidFill>
                  <a:schemeClr val="tx2"/>
                </a:solidFill>
              </a:rPr>
              <a:t>Image Source </a:t>
            </a:r>
            <a:r>
              <a:rPr lang="en-US" sz="1000" dirty="0">
                <a:solidFill>
                  <a:schemeClr val="tx2"/>
                </a:solidFill>
              </a:rPr>
              <a:t>– http://i.ytimg.com/vi/dqyYvIqjuFI/maxresdefault.jpg</a:t>
            </a:r>
            <a:endParaRPr lang="en-US" sz="1000" dirty="0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6652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447" y="0"/>
            <a:ext cx="9160447" cy="688333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000300" y="6518205"/>
            <a:ext cx="5143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Wijeratne, Sanjaya et. al. Analyzing the Social Media Footprint of Street Gangs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051104" y="6520259"/>
            <a:ext cx="2057400" cy="365125"/>
          </a:xfrm>
        </p:spPr>
        <p:txBody>
          <a:bodyPr/>
          <a:lstStyle/>
          <a:p>
            <a:fld id="{E20EC3FF-68E7-433F-BCD3-5159136A4F9C}" type="slidenum">
              <a:rPr lang="en-US" smtClean="0">
                <a:solidFill>
                  <a:schemeClr val="tx2"/>
                </a:solidFill>
              </a:rPr>
              <a:t>15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35496" y="6520259"/>
            <a:ext cx="2057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IEEE ISI 2015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3528" y="3068960"/>
            <a:ext cx="532859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</a:rPr>
              <a:t>Connect with me</a:t>
            </a:r>
          </a:p>
          <a:p>
            <a:pPr algn="ctr"/>
            <a:endParaRPr lang="en-US" sz="1000" b="1" dirty="0" smtClean="0">
              <a:solidFill>
                <a:schemeClr val="bg1"/>
              </a:solidFill>
            </a:endParaRPr>
          </a:p>
          <a:p>
            <a:pPr algn="ctr"/>
            <a:r>
              <a:rPr lang="en-US" sz="3200" b="1" dirty="0" smtClean="0">
                <a:solidFill>
                  <a:schemeClr val="bg1"/>
                </a:solidFill>
                <a:hlinkClick r:id="rId4"/>
              </a:rPr>
              <a:t>sanjaya@knoesis.org</a:t>
            </a:r>
            <a:r>
              <a:rPr lang="en-US" sz="3200" b="1" dirty="0" smtClean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3200" b="1" dirty="0" smtClean="0">
                <a:solidFill>
                  <a:schemeClr val="bg1"/>
                </a:solidFill>
                <a:hlinkClick r:id="rId5"/>
              </a:rPr>
              <a:t>@sanjrockz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ctr"/>
            <a:r>
              <a:rPr lang="en-US" sz="3200" b="1" dirty="0">
                <a:solidFill>
                  <a:schemeClr val="bg1"/>
                </a:solidFill>
                <a:hlinkClick r:id="rId6"/>
              </a:rPr>
              <a:t>http://</a:t>
            </a:r>
            <a:r>
              <a:rPr lang="en-US" sz="3200" b="1" dirty="0" smtClean="0">
                <a:solidFill>
                  <a:schemeClr val="bg1"/>
                </a:solidFill>
                <a:hlinkClick r:id="rId6"/>
              </a:rPr>
              <a:t>bit.do/sanjaya</a:t>
            </a:r>
            <a:r>
              <a:rPr lang="en-US" sz="3200" b="1" dirty="0" smtClean="0">
                <a:solidFill>
                  <a:schemeClr val="bg1"/>
                </a:solidFill>
              </a:rPr>
              <a:t> </a:t>
            </a:r>
          </a:p>
          <a:p>
            <a:pPr algn="ctr"/>
            <a:endParaRPr lang="en-US" sz="3200" b="1" dirty="0">
              <a:solidFill>
                <a:schemeClr val="bg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3811863"/>
            <a:ext cx="518735" cy="51873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459" y="4362972"/>
            <a:ext cx="610903" cy="45652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248" y="4851869"/>
            <a:ext cx="483135" cy="483135"/>
          </a:xfrm>
          <a:prstGeom prst="rect">
            <a:avLst/>
          </a:prstGeom>
        </p:spPr>
      </p:pic>
      <p:sp>
        <p:nvSpPr>
          <p:cNvPr id="13" name="Footer Placeholder 3"/>
          <p:cNvSpPr txBox="1">
            <a:spLocks/>
          </p:cNvSpPr>
          <p:nvPr/>
        </p:nvSpPr>
        <p:spPr>
          <a:xfrm>
            <a:off x="287524" y="6383767"/>
            <a:ext cx="8568952" cy="1491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 smtClean="0">
                <a:solidFill>
                  <a:schemeClr val="tx2"/>
                </a:solidFill>
              </a:rPr>
              <a:t>Image Source </a:t>
            </a:r>
            <a:r>
              <a:rPr lang="en-US" sz="1000" dirty="0">
                <a:solidFill>
                  <a:schemeClr val="tx2"/>
                </a:solidFill>
              </a:rPr>
              <a:t>– http://www.pcb.its.dot.gov/standardstraining/mod08/ppt/m08ppt23.jpg</a:t>
            </a:r>
            <a:endParaRPr lang="en-US" sz="1000" dirty="0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5071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96752"/>
          </a:xfrm>
          <a:solidFill>
            <a:schemeClr val="tx2"/>
          </a:solidFill>
        </p:spPr>
        <p:txBody>
          <a:bodyPr>
            <a:normAutofit/>
          </a:bodyPr>
          <a:lstStyle/>
          <a:p>
            <a:pPr marL="228600"/>
            <a:r>
              <a:rPr lang="en-US" b="1" dirty="0" smtClean="0">
                <a:solidFill>
                  <a:schemeClr val="bg1"/>
                </a:solidFill>
                <a:latin typeface="+mn-lt"/>
              </a:rPr>
              <a:t>References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1" y="1452199"/>
            <a:ext cx="8640960" cy="5066006"/>
          </a:xfrm>
        </p:spPr>
        <p:txBody>
          <a:bodyPr>
            <a:normAutofit/>
          </a:bodyPr>
          <a:lstStyle/>
          <a:p>
            <a:pPr marL="457200" indent="-457200" algn="just">
              <a:buNone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[1] D. U. Patton, “Gang violence, crime, and substance use on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twitter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: A snapshot of gang communications in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Detroit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,” Society for Social Work and Research 19th Annual Conference: The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Social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and Behavioral Importance of Increased Longevity,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Jan 2015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pPr marL="457200" indent="-457200" algn="just">
              <a:buNone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[2]	C. Morselli and D.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Decary-Hetu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, “Crime facilitation purposes of social networking sites: A review and analysis of the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cyber banging phenomenon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,” Small Wars &amp; Insurgencies, vol. 24, no. 1, pp.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152–170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2013</a:t>
            </a:r>
          </a:p>
          <a:p>
            <a:pPr marL="457200" indent="-457200" algn="just">
              <a:buNone/>
            </a:pP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[3]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	S. Decker and D. Pyrooz, “Leaving the gang: Logging off and moving on.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Council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on foreign relations,” 2011</a:t>
            </a:r>
            <a:endParaRPr lang="en-US" dirty="0" smtClean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000300" y="6518205"/>
            <a:ext cx="5143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Wijeratne, Sanjaya et. al. Analyzing the Social Media Footprint of Street Gangs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051104" y="6520259"/>
            <a:ext cx="2057400" cy="365125"/>
          </a:xfrm>
        </p:spPr>
        <p:txBody>
          <a:bodyPr/>
          <a:lstStyle/>
          <a:p>
            <a:fld id="{E20EC3FF-68E7-433F-BCD3-5159136A4F9C}" type="slidenum">
              <a:rPr lang="en-US" smtClean="0">
                <a:solidFill>
                  <a:schemeClr val="tx2"/>
                </a:solidFill>
              </a:rPr>
              <a:t>16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35496" y="6520259"/>
            <a:ext cx="2057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IEEE ISI 2015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9103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96752"/>
          </a:xfrm>
          <a:solidFill>
            <a:schemeClr val="tx2"/>
          </a:solidFill>
        </p:spPr>
        <p:txBody>
          <a:bodyPr>
            <a:normAutofit/>
          </a:bodyPr>
          <a:lstStyle/>
          <a:p>
            <a:pPr marL="228600"/>
            <a:r>
              <a:rPr lang="en-US" b="1" dirty="0" smtClean="0">
                <a:solidFill>
                  <a:schemeClr val="bg1"/>
                </a:solidFill>
                <a:latin typeface="+mn-lt"/>
              </a:rPr>
              <a:t>References Cont.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1" y="1452199"/>
            <a:ext cx="8640960" cy="5066006"/>
          </a:xfrm>
        </p:spPr>
        <p:txBody>
          <a:bodyPr>
            <a:normAutofit/>
          </a:bodyPr>
          <a:lstStyle/>
          <a:p>
            <a:pPr marL="457200" indent="-457200" algn="just">
              <a:buNone/>
            </a:pP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[4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]	D. C. Pyrooz, S. H. Decker, and R. K. Moule Jr, “Criminal and routine activities in online settings: Gangs, offenders, and the internet,” Justice Quarterly, no. ahead-of-print, pp. 1–29,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2013</a:t>
            </a:r>
          </a:p>
          <a:p>
            <a:pPr marL="457200" indent="-457200" algn="just">
              <a:buNone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5] D. Decary-Hetu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and C. Morselli, “Gang presence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in social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network ´ sites,” International Journal of Cyber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Criminology,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vol. 5, no. 1,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2011</a:t>
            </a:r>
          </a:p>
          <a:p>
            <a:pPr marL="457200" indent="-457200" algn="just">
              <a:buNone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[6]	S. Wijeratne and B. R. Heravi, “A keyword sense disambiguation based approach for noise filtering in twitter,”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2014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000300" y="6518205"/>
            <a:ext cx="5143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Wijeratne, Sanjaya et. al. Analyzing the Social Media Footprint of Street Gangs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051104" y="6520259"/>
            <a:ext cx="2057400" cy="365125"/>
          </a:xfrm>
        </p:spPr>
        <p:txBody>
          <a:bodyPr/>
          <a:lstStyle/>
          <a:p>
            <a:fld id="{E20EC3FF-68E7-433F-BCD3-5159136A4F9C}" type="slidenum">
              <a:rPr lang="en-US" smtClean="0">
                <a:solidFill>
                  <a:schemeClr val="tx2"/>
                </a:solidFill>
              </a:rPr>
              <a:t>17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35496" y="6520259"/>
            <a:ext cx="2057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IEEE ISI 2015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794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16" y="0"/>
            <a:ext cx="9149016" cy="68580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000300" y="6518205"/>
            <a:ext cx="5143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Wijeratne, Sanjaya et. al. Analyzing the Social Media Footprint of Street Gangs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051104" y="6520259"/>
            <a:ext cx="2057400" cy="365125"/>
          </a:xfrm>
        </p:spPr>
        <p:txBody>
          <a:bodyPr/>
          <a:lstStyle/>
          <a:p>
            <a:fld id="{E20EC3FF-68E7-433F-BCD3-5159136A4F9C}" type="slidenum">
              <a:rPr lang="en-US" smtClean="0">
                <a:solidFill>
                  <a:schemeClr val="tx2"/>
                </a:solidFill>
              </a:rPr>
              <a:t>2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35496" y="6520259"/>
            <a:ext cx="2057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IEEE ISI 2015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872013"/>
            <a:ext cx="4695825" cy="762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0" y="5275142"/>
            <a:ext cx="4695825" cy="762000"/>
          </a:xfrm>
          <a:prstGeom prst="rect">
            <a:avLst/>
          </a:prstGeom>
        </p:spPr>
      </p:pic>
      <p:sp>
        <p:nvSpPr>
          <p:cNvPr id="20" name="Footer Placeholder 3"/>
          <p:cNvSpPr txBox="1">
            <a:spLocks/>
          </p:cNvSpPr>
          <p:nvPr/>
        </p:nvSpPr>
        <p:spPr>
          <a:xfrm>
            <a:off x="0" y="6213044"/>
            <a:ext cx="9144000" cy="3904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 smtClean="0">
                <a:solidFill>
                  <a:schemeClr val="tx2"/>
                </a:solidFill>
              </a:rPr>
              <a:t>Tweets Source – http://www.wired.com/2013/09/gangs-of-social-media/all/</a:t>
            </a:r>
            <a:r>
              <a:rPr lang="en-US" sz="1000" dirty="0">
                <a:solidFill>
                  <a:schemeClr val="tx2"/>
                </a:solidFill>
              </a:rPr>
              <a:t/>
            </a:r>
            <a:br>
              <a:rPr lang="en-US" sz="1000" dirty="0">
                <a:solidFill>
                  <a:schemeClr val="tx2"/>
                </a:solidFill>
              </a:rPr>
            </a:br>
            <a:r>
              <a:rPr lang="en-US" sz="1000" dirty="0">
                <a:solidFill>
                  <a:schemeClr val="tx2"/>
                </a:solidFill>
              </a:rPr>
              <a:t>Image Source </a:t>
            </a:r>
            <a:r>
              <a:rPr lang="en-US" sz="1000" dirty="0" smtClean="0">
                <a:solidFill>
                  <a:schemeClr val="tx2"/>
                </a:solidFill>
              </a:rPr>
              <a:t>– </a:t>
            </a:r>
            <a:r>
              <a:rPr lang="en-US" sz="1000" dirty="0">
                <a:solidFill>
                  <a:schemeClr val="tx2"/>
                </a:solidFill>
              </a:rPr>
              <a:t>http://www.7bucktees.com/shop/chi-raq-chiraq-version-2-t-shirt</a:t>
            </a:r>
            <a:r>
              <a:rPr lang="en-US" dirty="0">
                <a:solidFill>
                  <a:schemeClr val="tx2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4138704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1992"/>
            <a:ext cx="9144000" cy="5661248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000300" y="6518205"/>
            <a:ext cx="5143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Wijeratne, Sanjaya et. al. Analyzing the Social Media Footprint of Street Gangs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051104" y="6520259"/>
            <a:ext cx="2057400" cy="365125"/>
          </a:xfrm>
        </p:spPr>
        <p:txBody>
          <a:bodyPr/>
          <a:lstStyle/>
          <a:p>
            <a:fld id="{E20EC3FF-68E7-433F-BCD3-5159136A4F9C}" type="slidenum">
              <a:rPr lang="en-US" smtClean="0">
                <a:solidFill>
                  <a:schemeClr val="tx2"/>
                </a:solidFill>
              </a:rPr>
              <a:t>3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35496" y="6520259"/>
            <a:ext cx="2057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IEEE ISI 2015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11992"/>
          </a:xfrm>
          <a:solidFill>
            <a:schemeClr val="tx2"/>
          </a:solidFill>
        </p:spPr>
        <p:txBody>
          <a:bodyPr>
            <a:normAutofit fontScale="90000"/>
          </a:bodyPr>
          <a:lstStyle/>
          <a:p>
            <a:pPr marL="228600"/>
            <a:r>
              <a:rPr lang="en-US" b="1" dirty="0" smtClean="0">
                <a:solidFill>
                  <a:schemeClr val="bg1"/>
                </a:solidFill>
                <a:latin typeface="+mn-lt"/>
              </a:rPr>
              <a:t>What does gang related research tell us?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251520" y="1841477"/>
            <a:ext cx="8383760" cy="18293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dirty="0" smtClean="0">
                <a:solidFill>
                  <a:schemeClr val="bg1"/>
                </a:solidFill>
              </a:rPr>
              <a:t>“Gangs </a:t>
            </a:r>
            <a:r>
              <a:rPr lang="en-US" dirty="0">
                <a:solidFill>
                  <a:schemeClr val="bg1"/>
                </a:solidFill>
              </a:rPr>
              <a:t>use social media mainly to post videos depicting their illegal </a:t>
            </a:r>
            <a:r>
              <a:rPr lang="en-US" dirty="0" smtClean="0">
                <a:solidFill>
                  <a:schemeClr val="bg1"/>
                </a:solidFill>
              </a:rPr>
              <a:t>behaviors, </a:t>
            </a:r>
            <a:r>
              <a:rPr lang="en-US" dirty="0">
                <a:solidFill>
                  <a:schemeClr val="bg1"/>
                </a:solidFill>
              </a:rPr>
              <a:t>watch videos, threaten rival gangs and their members, display firearms and money from drug sales</a:t>
            </a:r>
            <a:r>
              <a:rPr lang="en-US" dirty="0" smtClean="0">
                <a:solidFill>
                  <a:schemeClr val="bg1"/>
                </a:solidFill>
              </a:rPr>
              <a:t>” [Patton 2015, Morselli 2013]</a:t>
            </a:r>
            <a:endParaRPr lang="en-US" i="1" dirty="0">
              <a:solidFill>
                <a:schemeClr val="bg1"/>
              </a:solidFill>
            </a:endParaRP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1064196" y="4107722"/>
            <a:ext cx="7828284" cy="2199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en-US" dirty="0" smtClean="0">
                <a:solidFill>
                  <a:schemeClr val="bg1"/>
                </a:solidFill>
              </a:rPr>
              <a:t>Studies have shown,</a:t>
            </a:r>
          </a:p>
          <a:p>
            <a:pPr marL="808038" lvl="1" indent="-350838" algn="just"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chemeClr val="bg1"/>
                </a:solidFill>
              </a:rPr>
              <a:t>82% had used the Internet and 71% of them had used social media [Decker 2011]</a:t>
            </a:r>
            <a:endParaRPr lang="en-US" dirty="0">
              <a:solidFill>
                <a:schemeClr val="bg1"/>
              </a:solidFill>
            </a:endParaRPr>
          </a:p>
          <a:p>
            <a:pPr marL="808038" lvl="1" indent="-350838" algn="just"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chemeClr val="bg1"/>
                </a:solidFill>
              </a:rPr>
              <a:t>45% participated in online offensive activities and 8% recruited new members online [Pyrooz 2013]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Footer Placeholder 3"/>
          <p:cNvSpPr txBox="1">
            <a:spLocks/>
          </p:cNvSpPr>
          <p:nvPr/>
        </p:nvSpPr>
        <p:spPr>
          <a:xfrm>
            <a:off x="0" y="6383945"/>
            <a:ext cx="9144000" cy="2195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 smtClean="0">
                <a:solidFill>
                  <a:schemeClr val="tx2"/>
                </a:solidFill>
              </a:rPr>
              <a:t>Image Source – http</a:t>
            </a:r>
            <a:r>
              <a:rPr lang="en-US" sz="1000" dirty="0">
                <a:solidFill>
                  <a:schemeClr val="tx2"/>
                </a:solidFill>
              </a:rPr>
              <a:t>://www.sciencenutshell.com/wp-content/uploads/2014/12/o-GANG-VIOLENCE-facebook.jpg</a:t>
            </a:r>
            <a:endParaRPr lang="en-US" sz="1000" dirty="0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9209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1992"/>
            <a:ext cx="9144000" cy="5661248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000300" y="6518205"/>
            <a:ext cx="5143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Wijeratne, Sanjaya et. al. Analyzing the Social Media Footprint of Street Gangs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051104" y="6520259"/>
            <a:ext cx="2057400" cy="365125"/>
          </a:xfrm>
        </p:spPr>
        <p:txBody>
          <a:bodyPr/>
          <a:lstStyle/>
          <a:p>
            <a:fld id="{E20EC3FF-68E7-433F-BCD3-5159136A4F9C}" type="slidenum">
              <a:rPr lang="en-US" smtClean="0">
                <a:solidFill>
                  <a:schemeClr val="tx2"/>
                </a:solidFill>
              </a:rPr>
              <a:t>4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35496" y="6520259"/>
            <a:ext cx="2057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IEEE ISI 2015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11992"/>
          </a:xfrm>
          <a:solidFill>
            <a:schemeClr val="tx2"/>
          </a:solidFill>
        </p:spPr>
        <p:txBody>
          <a:bodyPr>
            <a:normAutofit/>
          </a:bodyPr>
          <a:lstStyle/>
          <a:p>
            <a:pPr marL="228600"/>
            <a:r>
              <a:rPr lang="en-US" b="1" dirty="0" smtClean="0">
                <a:solidFill>
                  <a:schemeClr val="bg1"/>
                </a:solidFill>
                <a:latin typeface="+mn-lt"/>
              </a:rPr>
              <a:t>Gang related research cont.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5" name="Footer Placeholder 3"/>
          <p:cNvSpPr txBox="1">
            <a:spLocks/>
          </p:cNvSpPr>
          <p:nvPr/>
        </p:nvSpPr>
        <p:spPr>
          <a:xfrm>
            <a:off x="262734" y="6255490"/>
            <a:ext cx="8618532" cy="1450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baseline="30000" dirty="0">
                <a:solidFill>
                  <a:schemeClr val="bg1"/>
                </a:solidFill>
              </a:rPr>
              <a:t>1</a:t>
            </a:r>
            <a:r>
              <a:rPr lang="en-US" sz="1000" dirty="0" smtClean="0">
                <a:solidFill>
                  <a:schemeClr val="bg1"/>
                </a:solidFill>
              </a:rPr>
              <a:t>http</a:t>
            </a:r>
            <a:r>
              <a:rPr lang="en-US" sz="1000" dirty="0">
                <a:solidFill>
                  <a:schemeClr val="bg1"/>
                </a:solidFill>
              </a:rPr>
              <a:t>://www.wired.com/2013/09/gangs-of-social-media/all</a:t>
            </a:r>
            <a:r>
              <a:rPr lang="en-US" sz="1000" dirty="0" smtClean="0">
                <a:solidFill>
                  <a:schemeClr val="bg1"/>
                </a:solidFill>
              </a:rPr>
              <a:t>/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380120" y="3058749"/>
            <a:ext cx="8383760" cy="1349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</a:rPr>
              <a:t>“Someone says something to me on Facebook, I don't even write a word. The only thing I do is post my 30-popper, my big </a:t>
            </a:r>
            <a:r>
              <a:rPr lang="en-US" dirty="0" smtClean="0">
                <a:solidFill>
                  <a:schemeClr val="bg1"/>
                </a:solidFill>
              </a:rPr>
              <a:t>banger”</a:t>
            </a:r>
            <a:r>
              <a:rPr lang="en-US" baseline="30000" dirty="0" smtClean="0">
                <a:solidFill>
                  <a:schemeClr val="bg1"/>
                </a:solidFill>
              </a:rPr>
              <a:t>1</a:t>
            </a:r>
            <a:endParaRPr lang="en-US" i="1" baseline="30000" dirty="0">
              <a:solidFill>
                <a:schemeClr val="bg1"/>
              </a:solidFill>
            </a:endParaRPr>
          </a:p>
        </p:txBody>
      </p:sp>
      <p:sp>
        <p:nvSpPr>
          <p:cNvPr id="14" name="Footer Placeholder 3"/>
          <p:cNvSpPr txBox="1">
            <a:spLocks/>
          </p:cNvSpPr>
          <p:nvPr/>
        </p:nvSpPr>
        <p:spPr>
          <a:xfrm>
            <a:off x="287524" y="6383767"/>
            <a:ext cx="8568952" cy="1491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 smtClean="0">
                <a:solidFill>
                  <a:schemeClr val="tx2"/>
                </a:solidFill>
              </a:rPr>
              <a:t>Image Source – http</a:t>
            </a:r>
            <a:r>
              <a:rPr lang="en-US" sz="1000" dirty="0">
                <a:solidFill>
                  <a:schemeClr val="tx2"/>
                </a:solidFill>
              </a:rPr>
              <a:t>://www.sciencenutshell.com/wp-content/uploads/2014/12/o-GANG-VIOLENCE-facebook.jpg</a:t>
            </a:r>
            <a:endParaRPr lang="en-US" sz="1000" dirty="0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6072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1992"/>
            <a:ext cx="9144000" cy="5646008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000300" y="6518205"/>
            <a:ext cx="5143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Wijeratne, Sanjaya et. al. Analyzing the Social Media Footprint of Street Gangs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051104" y="6520259"/>
            <a:ext cx="2057400" cy="365125"/>
          </a:xfrm>
        </p:spPr>
        <p:txBody>
          <a:bodyPr/>
          <a:lstStyle/>
          <a:p>
            <a:fld id="{E20EC3FF-68E7-433F-BCD3-5159136A4F9C}" type="slidenum">
              <a:rPr lang="en-US" smtClean="0">
                <a:solidFill>
                  <a:schemeClr val="tx2"/>
                </a:solidFill>
              </a:rPr>
              <a:t>5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35496" y="6520259"/>
            <a:ext cx="2057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IEEE ISI 2015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11992"/>
          </a:xfrm>
          <a:solidFill>
            <a:schemeClr val="tx2"/>
          </a:solidFill>
        </p:spPr>
        <p:txBody>
          <a:bodyPr>
            <a:normAutofit/>
          </a:bodyPr>
          <a:lstStyle/>
          <a:p>
            <a:pPr marL="228600"/>
            <a:r>
              <a:rPr lang="en-US" b="1" dirty="0" smtClean="0">
                <a:solidFill>
                  <a:schemeClr val="bg1"/>
                </a:solidFill>
                <a:latin typeface="+mn-lt"/>
              </a:rPr>
              <a:t>There are other spectators too…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1812" y="1555157"/>
            <a:ext cx="3000375" cy="2019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346" y="4103556"/>
            <a:ext cx="1770428" cy="183491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89645" y="4103556"/>
            <a:ext cx="1764708" cy="183491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8224" y="4108260"/>
            <a:ext cx="1770428" cy="1834914"/>
          </a:xfrm>
          <a:prstGeom prst="rect">
            <a:avLst/>
          </a:prstGeom>
        </p:spPr>
      </p:pic>
      <p:sp>
        <p:nvSpPr>
          <p:cNvPr id="15" name="Footer Placeholder 3"/>
          <p:cNvSpPr txBox="1">
            <a:spLocks/>
          </p:cNvSpPr>
          <p:nvPr/>
        </p:nvSpPr>
        <p:spPr>
          <a:xfrm>
            <a:off x="325252" y="6160344"/>
            <a:ext cx="8493496" cy="2979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 smtClean="0">
                <a:solidFill>
                  <a:schemeClr val="bg1"/>
                </a:solidFill>
              </a:rPr>
              <a:t>Source – http</a:t>
            </a:r>
            <a:r>
              <a:rPr lang="en-US" sz="1000" dirty="0">
                <a:solidFill>
                  <a:schemeClr val="bg1"/>
                </a:solidFill>
              </a:rPr>
              <a:t>://www.lexisnexis.com/risk/downloads/whitepaper/2014-social-media-use-in-law-enforcement.pdf</a:t>
            </a:r>
            <a:endParaRPr lang="en-US" sz="1000" dirty="0" smtClean="0">
              <a:solidFill>
                <a:schemeClr val="bg1"/>
              </a:solidFill>
            </a:endParaRPr>
          </a:p>
        </p:txBody>
      </p:sp>
      <p:sp>
        <p:nvSpPr>
          <p:cNvPr id="11" name="Footer Placeholder 3"/>
          <p:cNvSpPr txBox="1">
            <a:spLocks/>
          </p:cNvSpPr>
          <p:nvPr/>
        </p:nvSpPr>
        <p:spPr>
          <a:xfrm>
            <a:off x="287524" y="6383767"/>
            <a:ext cx="8568952" cy="1491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 smtClean="0">
                <a:solidFill>
                  <a:schemeClr val="tx2"/>
                </a:solidFill>
              </a:rPr>
              <a:t>Image Source </a:t>
            </a:r>
            <a:r>
              <a:rPr lang="en-US" sz="1000" dirty="0">
                <a:solidFill>
                  <a:schemeClr val="tx2"/>
                </a:solidFill>
              </a:rPr>
              <a:t>– http://www.officialpsds.com/images/stocks/crime-scene-stock1016.jpg</a:t>
            </a:r>
            <a:endParaRPr lang="en-US" sz="1000" dirty="0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4501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1992"/>
            <a:ext cx="9144000" cy="5646008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000300" y="6518205"/>
            <a:ext cx="5143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Wijeratne, Sanjaya et. al. Analyzing the Social Media Footprint of Street Gangs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051104" y="6520259"/>
            <a:ext cx="2057400" cy="365125"/>
          </a:xfrm>
        </p:spPr>
        <p:txBody>
          <a:bodyPr/>
          <a:lstStyle/>
          <a:p>
            <a:fld id="{E20EC3FF-68E7-433F-BCD3-5159136A4F9C}" type="slidenum">
              <a:rPr lang="en-US" smtClean="0">
                <a:solidFill>
                  <a:schemeClr val="tx2"/>
                </a:solidFill>
              </a:rPr>
              <a:t>6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35496" y="6520259"/>
            <a:ext cx="2057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IEEE ISI 2015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11992"/>
          </a:xfrm>
          <a:solidFill>
            <a:schemeClr val="tx2"/>
          </a:solidFill>
        </p:spPr>
        <p:txBody>
          <a:bodyPr>
            <a:normAutofit/>
          </a:bodyPr>
          <a:lstStyle/>
          <a:p>
            <a:pPr marL="228600"/>
            <a:r>
              <a:rPr lang="en-US" b="1" dirty="0" smtClean="0">
                <a:solidFill>
                  <a:schemeClr val="bg1"/>
                </a:solidFill>
                <a:latin typeface="+mn-lt"/>
              </a:rPr>
              <a:t>But there’s a problem…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5" name="Footer Placeholder 3"/>
          <p:cNvSpPr txBox="1">
            <a:spLocks/>
          </p:cNvSpPr>
          <p:nvPr/>
        </p:nvSpPr>
        <p:spPr>
          <a:xfrm>
            <a:off x="325252" y="6160344"/>
            <a:ext cx="8493496" cy="2979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 smtClean="0">
                <a:solidFill>
                  <a:schemeClr val="bg1"/>
                </a:solidFill>
              </a:rPr>
              <a:t>Source – http</a:t>
            </a:r>
            <a:r>
              <a:rPr lang="en-US" sz="1000" dirty="0">
                <a:solidFill>
                  <a:schemeClr val="bg1"/>
                </a:solidFill>
              </a:rPr>
              <a:t>://www.lexisnexis.com/risk/downloads/whitepaper/2014-social-media-use-in-law-enforcement.pdf</a:t>
            </a:r>
            <a:endParaRPr lang="en-US" sz="1000" dirty="0" smtClean="0">
              <a:solidFill>
                <a:schemeClr val="bg1"/>
              </a:solidFill>
            </a:endParaRPr>
          </a:p>
        </p:txBody>
      </p:sp>
      <p:sp>
        <p:nvSpPr>
          <p:cNvPr id="11" name="Footer Placeholder 3"/>
          <p:cNvSpPr txBox="1">
            <a:spLocks/>
          </p:cNvSpPr>
          <p:nvPr/>
        </p:nvSpPr>
        <p:spPr>
          <a:xfrm>
            <a:off x="287524" y="6383767"/>
            <a:ext cx="8568952" cy="1491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 smtClean="0">
                <a:solidFill>
                  <a:schemeClr val="tx2"/>
                </a:solidFill>
              </a:rPr>
              <a:t>Image Source </a:t>
            </a:r>
            <a:r>
              <a:rPr lang="en-US" sz="1000" dirty="0">
                <a:solidFill>
                  <a:schemeClr val="tx2"/>
                </a:solidFill>
              </a:rPr>
              <a:t>– http://www.officialpsds.com/images/stocks/crime-scene-stock1016.jpg</a:t>
            </a:r>
            <a:endParaRPr lang="en-US" sz="1000" dirty="0" smtClean="0">
              <a:solidFill>
                <a:schemeClr val="tx2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5776" y="2564904"/>
            <a:ext cx="4032448" cy="2726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555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000300" y="6518205"/>
            <a:ext cx="5143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Wijeratne, Sanjaya et. al. Analyzing the Social Media Footprint of Street Gangs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051104" y="6520259"/>
            <a:ext cx="2057400" cy="365125"/>
          </a:xfrm>
        </p:spPr>
        <p:txBody>
          <a:bodyPr/>
          <a:lstStyle/>
          <a:p>
            <a:fld id="{E20EC3FF-68E7-433F-BCD3-5159136A4F9C}" type="slidenum">
              <a:rPr lang="en-US" smtClean="0">
                <a:solidFill>
                  <a:schemeClr val="tx2"/>
                </a:solidFill>
              </a:rPr>
              <a:t>7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35496" y="6520259"/>
            <a:ext cx="2057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IEEE ISI 2015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11992"/>
          </a:xfrm>
          <a:solidFill>
            <a:schemeClr val="tx2"/>
          </a:solidFill>
        </p:spPr>
        <p:txBody>
          <a:bodyPr>
            <a:normAutofit/>
          </a:bodyPr>
          <a:lstStyle/>
          <a:p>
            <a:pPr marL="228600"/>
            <a:r>
              <a:rPr lang="en-US" b="1" dirty="0" smtClean="0">
                <a:solidFill>
                  <a:schemeClr val="bg1"/>
                </a:solidFill>
                <a:latin typeface="+mn-lt"/>
              </a:rPr>
              <a:t>A platform to analyze social media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8840"/>
            <a:ext cx="9144000" cy="392619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21114"/>
            <a:ext cx="9144000" cy="388093"/>
          </a:xfrm>
          <a:prstGeom prst="rect">
            <a:avLst/>
          </a:prstGeom>
        </p:spPr>
      </p:pic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611560" y="2076287"/>
            <a:ext cx="7920880" cy="3751301"/>
          </a:xfrm>
        </p:spPr>
        <p:txBody>
          <a:bodyPr>
            <a:noAutofit/>
          </a:bodyPr>
          <a:lstStyle/>
          <a:p>
            <a:pPr marL="517525" indent="-517525" algn="just"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chemeClr val="bg1"/>
                </a:solidFill>
              </a:rPr>
              <a:t>Monitor negative community effects of gang </a:t>
            </a:r>
            <a:r>
              <a:rPr lang="en-US" b="1" dirty="0" smtClean="0">
                <a:solidFill>
                  <a:schemeClr val="bg1"/>
                </a:solidFill>
              </a:rPr>
              <a:t>activities</a:t>
            </a:r>
          </a:p>
          <a:p>
            <a:pPr marL="0" indent="0" algn="just">
              <a:buNone/>
            </a:pPr>
            <a:endParaRPr lang="en-US" b="1" dirty="0" smtClean="0">
              <a:solidFill>
                <a:schemeClr val="bg1"/>
              </a:solidFill>
            </a:endParaRPr>
          </a:p>
          <a:p>
            <a:pPr marL="517525" indent="-517525" algn="just"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chemeClr val="bg1"/>
                </a:solidFill>
              </a:rPr>
              <a:t>Discover opinion leaders who influence the thoughts and actions of other gang </a:t>
            </a:r>
            <a:r>
              <a:rPr lang="en-US" b="1" dirty="0" smtClean="0">
                <a:solidFill>
                  <a:schemeClr val="bg1"/>
                </a:solidFill>
              </a:rPr>
              <a:t>members</a:t>
            </a:r>
          </a:p>
          <a:p>
            <a:pPr algn="just">
              <a:buFont typeface="Wingdings" panose="05000000000000000000" pitchFamily="2" charset="2"/>
              <a:buChar char="q"/>
            </a:pPr>
            <a:endParaRPr lang="en-US" b="1" dirty="0">
              <a:solidFill>
                <a:schemeClr val="bg1"/>
              </a:solidFill>
            </a:endParaRPr>
          </a:p>
          <a:p>
            <a:pPr marL="517525" indent="-517525" algn="just"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chemeClr val="bg1"/>
                </a:solidFill>
              </a:rPr>
              <a:t>Evaluate the sentiment of posts targeting communities, locations, and groups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585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000300" y="6518205"/>
            <a:ext cx="5143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Wijeratne, Sanjaya et. al. Analyzing the Social Media Footprint of Street Gangs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051104" y="6520259"/>
            <a:ext cx="2057400" cy="365125"/>
          </a:xfrm>
        </p:spPr>
        <p:txBody>
          <a:bodyPr/>
          <a:lstStyle/>
          <a:p>
            <a:fld id="{E20EC3FF-68E7-433F-BCD3-5159136A4F9C}" type="slidenum">
              <a:rPr lang="en-US" smtClean="0">
                <a:solidFill>
                  <a:schemeClr val="tx2"/>
                </a:solidFill>
              </a:rPr>
              <a:t>8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35496" y="6520259"/>
            <a:ext cx="2057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IEEE ISI 2015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11992"/>
          </a:xfrm>
          <a:solidFill>
            <a:schemeClr val="tx2"/>
          </a:solidFill>
        </p:spPr>
        <p:txBody>
          <a:bodyPr>
            <a:normAutofit/>
          </a:bodyPr>
          <a:lstStyle/>
          <a:p>
            <a:pPr marL="228600"/>
            <a:r>
              <a:rPr lang="en-US" b="1" dirty="0" smtClean="0">
                <a:solidFill>
                  <a:schemeClr val="bg1"/>
                </a:solidFill>
                <a:latin typeface="+mn-lt"/>
              </a:rPr>
              <a:t>Architecture of our platform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10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660" y="1581613"/>
            <a:ext cx="8004679" cy="4564917"/>
          </a:xfrm>
        </p:spPr>
      </p:pic>
    </p:spTree>
    <p:extLst>
      <p:ext uri="{BB962C8B-B14F-4D97-AF65-F5344CB8AC3E}">
        <p14:creationId xmlns:p14="http://schemas.microsoft.com/office/powerpoint/2010/main" val="2082043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1992"/>
            <a:ext cx="9144000" cy="5646008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000300" y="6518205"/>
            <a:ext cx="5143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Wijeratne, Sanjaya et. al. Analyzing the Social Media Footprint of Street Gangs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051104" y="6520259"/>
            <a:ext cx="2057400" cy="365125"/>
          </a:xfrm>
        </p:spPr>
        <p:txBody>
          <a:bodyPr/>
          <a:lstStyle/>
          <a:p>
            <a:fld id="{E20EC3FF-68E7-433F-BCD3-5159136A4F9C}" type="slidenum">
              <a:rPr lang="en-US" smtClean="0">
                <a:solidFill>
                  <a:schemeClr val="tx2"/>
                </a:solidFill>
              </a:rPr>
              <a:t>9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35496" y="6520259"/>
            <a:ext cx="2057400" cy="365125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IEEE ISI 2015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11992"/>
          </a:xfrm>
          <a:solidFill>
            <a:schemeClr val="tx2"/>
          </a:solidFill>
        </p:spPr>
        <p:txBody>
          <a:bodyPr>
            <a:normAutofit/>
          </a:bodyPr>
          <a:lstStyle/>
          <a:p>
            <a:pPr marL="228600"/>
            <a:r>
              <a:rPr lang="en-US" b="1" dirty="0" smtClean="0">
                <a:solidFill>
                  <a:schemeClr val="bg1"/>
                </a:solidFill>
                <a:latin typeface="+mn-lt"/>
              </a:rPr>
              <a:t>Data collection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1548630"/>
              </p:ext>
            </p:extLst>
          </p:nvPr>
        </p:nvGraphicFramePr>
        <p:xfrm>
          <a:off x="467544" y="2264491"/>
          <a:ext cx="8208911" cy="354100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800200"/>
                <a:gridCol w="3456384"/>
                <a:gridCol w="2952327"/>
              </a:tblGrid>
              <a:tr h="43204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Gang</a:t>
                      </a:r>
                      <a:r>
                        <a:rPr lang="en-US" baseline="0" dirty="0" smtClean="0"/>
                        <a:t> Related Dataset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Location Related Dataset</a:t>
                      </a:r>
                      <a:endParaRPr lang="en-US" dirty="0"/>
                    </a:p>
                  </a:txBody>
                  <a:tcPr/>
                </a:tc>
              </a:tr>
              <a:tr h="404353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2"/>
                          </a:solidFill>
                        </a:rPr>
                        <a:t>Data Collection</a:t>
                      </a:r>
                      <a:endParaRPr lang="en-US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91</a:t>
                      </a:r>
                      <a:r>
                        <a:rPr lang="en-US" baseline="0" dirty="0" smtClean="0"/>
                        <a:t> known gang member profiles from a Chicago gang (Gang X) + Gang related keywords (eg. #BDK, #GDK etc.) [Decary-Hetu 2011]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 neighborhoods in Chicago - South Landale, North Landale, West Elsdon, Gage Park, West Lawn, Chicago Lawn, New City, Humboldt Part, Logan Square and Belmont Cragin</a:t>
                      </a:r>
                      <a:endParaRPr lang="en-US" dirty="0"/>
                    </a:p>
                  </a:txBody>
                  <a:tcPr/>
                </a:tc>
              </a:tr>
              <a:tr h="143019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2"/>
                          </a:solidFill>
                        </a:rPr>
                        <a:t>APIs</a:t>
                      </a:r>
                      <a:endParaRPr lang="en-US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Twitter REST +</a:t>
                      </a:r>
                      <a:r>
                        <a:rPr lang="en-US" baseline="0" dirty="0" smtClean="0"/>
                        <a:t> Twitter Streaming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Twitter Streaming</a:t>
                      </a:r>
                      <a:endParaRPr lang="en-US" dirty="0"/>
                    </a:p>
                  </a:txBody>
                  <a:tcPr/>
                </a:tc>
              </a:tr>
              <a:tr h="143019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2"/>
                          </a:solidFill>
                        </a:rPr>
                        <a:t>Size</a:t>
                      </a:r>
                      <a:endParaRPr lang="en-US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56,368 + 49,079 = 105,447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383,656</a:t>
                      </a:r>
                      <a:endParaRPr lang="en-US" dirty="0"/>
                    </a:p>
                  </a:txBody>
                  <a:tcPr/>
                </a:tc>
              </a:tr>
              <a:tr h="143019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2"/>
                          </a:solidFill>
                        </a:rPr>
                        <a:t>Geo Information</a:t>
                      </a:r>
                      <a:endParaRPr lang="en-US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57.07%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3" name="Footer Placeholder 3"/>
          <p:cNvSpPr txBox="1">
            <a:spLocks/>
          </p:cNvSpPr>
          <p:nvPr/>
        </p:nvSpPr>
        <p:spPr>
          <a:xfrm>
            <a:off x="287524" y="6383767"/>
            <a:ext cx="8568952" cy="1491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 smtClean="0">
                <a:solidFill>
                  <a:schemeClr val="tx2"/>
                </a:solidFill>
              </a:rPr>
              <a:t>Image Source – </a:t>
            </a:r>
            <a:r>
              <a:rPr lang="en-US" sz="1000" dirty="0">
                <a:solidFill>
                  <a:schemeClr val="tx2"/>
                </a:solidFill>
              </a:rPr>
              <a:t>http://goo.gl/iCTDj4</a:t>
            </a:r>
            <a:endParaRPr lang="en-US" sz="1000" dirty="0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3307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5526</TotalTime>
  <Words>985</Words>
  <Application>Microsoft Office PowerPoint</Application>
  <PresentationFormat>Letter Paper (8.5x11 in)</PresentationFormat>
  <Paragraphs>168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What does gang related research tell us?</vt:lpstr>
      <vt:lpstr>Gang related research cont.</vt:lpstr>
      <vt:lpstr>There are other spectators too…</vt:lpstr>
      <vt:lpstr>But there’s a problem…</vt:lpstr>
      <vt:lpstr>A platform to analyze social media</vt:lpstr>
      <vt:lpstr>Architecture of our platform</vt:lpstr>
      <vt:lpstr>Data collection</vt:lpstr>
      <vt:lpstr>Spatio-Temporal-Thematic Analysis</vt:lpstr>
      <vt:lpstr>People-Content-Network Analysis</vt:lpstr>
      <vt:lpstr>Sentiment-Emotion Analysis</vt:lpstr>
      <vt:lpstr>Twitter profile analysis</vt:lpstr>
      <vt:lpstr>Challenges and Future work</vt:lpstr>
      <vt:lpstr>PowerPoint Presentation</vt:lpstr>
      <vt:lpstr>References</vt:lpstr>
      <vt:lpstr>References Cont.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SanJ Wijeratne</dc:creator>
  <cp:lastModifiedBy>SanJ Wijeratne</cp:lastModifiedBy>
  <cp:revision>172</cp:revision>
  <dcterms:created xsi:type="dcterms:W3CDTF">2015-05-21T19:35:45Z</dcterms:created>
  <dcterms:modified xsi:type="dcterms:W3CDTF">2015-05-26T03:53:06Z</dcterms:modified>
</cp:coreProperties>
</file>